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Quicksand Bold" charset="1" panose="00000000000000000000"/>
      <p:regular r:id="rId18"/>
    </p:embeddedFont>
    <p:embeddedFont>
      <p:font typeface="Canva Sans Bold" charset="1" panose="020B0803030501040103"/>
      <p:regular r:id="rId19"/>
    </p:embeddedFont>
    <p:embeddedFont>
      <p:font typeface="Canva Sans" charset="1" panose="020B05030305010401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9158735" y="990600"/>
            <a:ext cx="8114971" cy="0"/>
          </a:xfrm>
          <a:prstGeom prst="line">
            <a:avLst/>
          </a:prstGeom>
          <a:ln cap="flat" w="76200">
            <a:solidFill>
              <a:srgbClr val="0F466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43764" y="9296400"/>
            <a:ext cx="8114971" cy="0"/>
          </a:xfrm>
          <a:prstGeom prst="line">
            <a:avLst/>
          </a:prstGeom>
          <a:ln cap="flat" w="76200">
            <a:solidFill>
              <a:srgbClr val="0F466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322179" y="3392583"/>
            <a:ext cx="11643643" cy="2175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737"/>
              </a:lnSpc>
              <a:spcBef>
                <a:spcPct val="0"/>
              </a:spcBef>
            </a:pPr>
            <a:r>
              <a:rPr lang="en-US" b="true" sz="6241">
                <a:solidFill>
                  <a:srgbClr val="0F4662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Detecting Stale Petrol Pumps using Probe Data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00461" y="1028700"/>
            <a:ext cx="13287077" cy="5298222"/>
          </a:xfrm>
          <a:custGeom>
            <a:avLst/>
            <a:gdLst/>
            <a:ahLst/>
            <a:cxnLst/>
            <a:rect r="r" b="b" t="t" l="l"/>
            <a:pathLst>
              <a:path h="5298222" w="13287077">
                <a:moveTo>
                  <a:pt x="0" y="0"/>
                </a:moveTo>
                <a:lnTo>
                  <a:pt x="13287078" y="0"/>
                </a:lnTo>
                <a:lnTo>
                  <a:pt x="13287078" y="5298222"/>
                </a:lnTo>
                <a:lnTo>
                  <a:pt x="0" y="52982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04626" y="6510127"/>
            <a:ext cx="11878748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Non-stale petrol pumps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Place id 337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57697" y="1028700"/>
            <a:ext cx="14572606" cy="6102279"/>
          </a:xfrm>
          <a:custGeom>
            <a:avLst/>
            <a:gdLst/>
            <a:ahLst/>
            <a:cxnLst/>
            <a:rect r="r" b="b" t="t" l="l"/>
            <a:pathLst>
              <a:path h="6102279" w="14572606">
                <a:moveTo>
                  <a:pt x="0" y="0"/>
                </a:moveTo>
                <a:lnTo>
                  <a:pt x="14572606" y="0"/>
                </a:lnTo>
                <a:lnTo>
                  <a:pt x="14572606" y="6102279"/>
                </a:lnTo>
                <a:lnTo>
                  <a:pt x="0" y="61022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04626" y="7447280"/>
            <a:ext cx="11878748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Non-stale petrol pumps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Place id 343</a:t>
            </a: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2834" y="942975"/>
            <a:ext cx="8429015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Which approach is better ??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621206"/>
            <a:ext cx="6684335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Anomaly detection with XAI:</a:t>
            </a:r>
          </a:p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Scalability </a:t>
            </a:r>
          </a:p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Trainable model </a:t>
            </a:r>
          </a:p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Different locations different rules</a:t>
            </a:r>
          </a:p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Model can be updated frequently</a:t>
            </a: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just">
              <a:lnSpc>
                <a:spcPts val="475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9905890" y="942975"/>
            <a:ext cx="7705725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our solution is better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905890" y="2621206"/>
            <a:ext cx="6684335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Automation</a:t>
            </a:r>
          </a:p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Geospatial tools like Qgis not required</a:t>
            </a:r>
          </a:p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Adaptability to new features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3247" y="1465354"/>
            <a:ext cx="18034753" cy="4840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75"/>
              </a:lnSpc>
            </a:pPr>
            <a:r>
              <a:rPr lang="en-US" sz="5411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 Approach:</a:t>
            </a:r>
          </a:p>
          <a:p>
            <a:pPr algn="ctr">
              <a:lnSpc>
                <a:spcPts val="7575"/>
              </a:lnSpc>
            </a:pPr>
          </a:p>
          <a:p>
            <a:pPr algn="l" marL="898695" indent="-449347" lvl="1">
              <a:lnSpc>
                <a:spcPts val="5827"/>
              </a:lnSpc>
              <a:buFont typeface="Arial"/>
              <a:buChar char="•"/>
            </a:pPr>
            <a:r>
              <a:rPr lang="en-US" sz="41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Clustering with Explainable AI (XAI)</a:t>
            </a:r>
          </a:p>
          <a:p>
            <a:pPr algn="l">
              <a:lnSpc>
                <a:spcPts val="5827"/>
              </a:lnSpc>
            </a:pPr>
          </a:p>
          <a:p>
            <a:pPr algn="l" marL="898695" indent="-449347" lvl="1">
              <a:lnSpc>
                <a:spcPts val="5827"/>
              </a:lnSpc>
              <a:buFont typeface="Arial"/>
              <a:buChar char="•"/>
            </a:pPr>
            <a:r>
              <a:rPr lang="en-US" sz="416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Rule based- Spatial Outlier Detection and Adaptive Buffering for Stale Petrol Station Identification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71735" y="1028700"/>
            <a:ext cx="4860396" cy="8891719"/>
          </a:xfrm>
          <a:custGeom>
            <a:avLst/>
            <a:gdLst/>
            <a:ahLst/>
            <a:cxnLst/>
            <a:rect r="r" b="b" t="t" l="l"/>
            <a:pathLst>
              <a:path h="8891719" w="4860396">
                <a:moveTo>
                  <a:pt x="0" y="0"/>
                </a:moveTo>
                <a:lnTo>
                  <a:pt x="4860396" y="0"/>
                </a:lnTo>
                <a:lnTo>
                  <a:pt x="4860396" y="8891719"/>
                </a:lnTo>
                <a:lnTo>
                  <a:pt x="0" y="88917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8195" t="-5400" r="-135069" b="-629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538723" y="141605"/>
            <a:ext cx="112105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Solution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9266" y="2931929"/>
            <a:ext cx="7626569" cy="4423142"/>
          </a:xfrm>
          <a:custGeom>
            <a:avLst/>
            <a:gdLst/>
            <a:ahLst/>
            <a:cxnLst/>
            <a:rect r="r" b="b" t="t" l="l"/>
            <a:pathLst>
              <a:path h="4423142" w="7626569">
                <a:moveTo>
                  <a:pt x="0" y="0"/>
                </a:moveTo>
                <a:lnTo>
                  <a:pt x="7626569" y="0"/>
                </a:lnTo>
                <a:lnTo>
                  <a:pt x="7626569" y="4423142"/>
                </a:lnTo>
                <a:lnTo>
                  <a:pt x="0" y="4423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83204" y="2931929"/>
            <a:ext cx="6984426" cy="4107545"/>
          </a:xfrm>
          <a:custGeom>
            <a:avLst/>
            <a:gdLst/>
            <a:ahLst/>
            <a:cxnLst/>
            <a:rect r="r" b="b" t="t" l="l"/>
            <a:pathLst>
              <a:path h="4107545" w="6984426">
                <a:moveTo>
                  <a:pt x="0" y="0"/>
                </a:moveTo>
                <a:lnTo>
                  <a:pt x="6984426" y="0"/>
                </a:lnTo>
                <a:lnTo>
                  <a:pt x="6984426" y="4107545"/>
                </a:lnTo>
                <a:lnTo>
                  <a:pt x="0" y="41075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38723" y="537527"/>
            <a:ext cx="112105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Results - Rule Based Approach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84649"/>
            <a:ext cx="6823602" cy="5117702"/>
          </a:xfrm>
          <a:custGeom>
            <a:avLst/>
            <a:gdLst/>
            <a:ahLst/>
            <a:cxnLst/>
            <a:rect r="r" b="b" t="t" l="l"/>
            <a:pathLst>
              <a:path h="5117702" w="6823602">
                <a:moveTo>
                  <a:pt x="0" y="0"/>
                </a:moveTo>
                <a:lnTo>
                  <a:pt x="6823602" y="0"/>
                </a:lnTo>
                <a:lnTo>
                  <a:pt x="6823602" y="5117702"/>
                </a:lnTo>
                <a:lnTo>
                  <a:pt x="0" y="51177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584649"/>
            <a:ext cx="8690645" cy="4084603"/>
          </a:xfrm>
          <a:custGeom>
            <a:avLst/>
            <a:gdLst/>
            <a:ahLst/>
            <a:cxnLst/>
            <a:rect r="r" b="b" t="t" l="l"/>
            <a:pathLst>
              <a:path h="4084603" w="8690645">
                <a:moveTo>
                  <a:pt x="0" y="0"/>
                </a:moveTo>
                <a:lnTo>
                  <a:pt x="8690645" y="0"/>
                </a:lnTo>
                <a:lnTo>
                  <a:pt x="8690645" y="4084603"/>
                </a:lnTo>
                <a:lnTo>
                  <a:pt x="0" y="40846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38723" y="537527"/>
            <a:ext cx="112105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Results - Rule Based Approach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3058080"/>
            <a:ext cx="6606861" cy="3459445"/>
          </a:xfrm>
          <a:custGeom>
            <a:avLst/>
            <a:gdLst/>
            <a:ahLst/>
            <a:cxnLst/>
            <a:rect r="r" b="b" t="t" l="l"/>
            <a:pathLst>
              <a:path h="3459445" w="6606861">
                <a:moveTo>
                  <a:pt x="0" y="0"/>
                </a:moveTo>
                <a:lnTo>
                  <a:pt x="6606861" y="0"/>
                </a:lnTo>
                <a:lnTo>
                  <a:pt x="6606861" y="3459445"/>
                </a:lnTo>
                <a:lnTo>
                  <a:pt x="0" y="3459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33617" y="3058080"/>
            <a:ext cx="7470559" cy="3660574"/>
          </a:xfrm>
          <a:custGeom>
            <a:avLst/>
            <a:gdLst/>
            <a:ahLst/>
            <a:cxnLst/>
            <a:rect r="r" b="b" t="t" l="l"/>
            <a:pathLst>
              <a:path h="3660574" w="7470559">
                <a:moveTo>
                  <a:pt x="0" y="0"/>
                </a:moveTo>
                <a:lnTo>
                  <a:pt x="7470560" y="0"/>
                </a:lnTo>
                <a:lnTo>
                  <a:pt x="7470560" y="3660574"/>
                </a:lnTo>
                <a:lnTo>
                  <a:pt x="0" y="36605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38723" y="537527"/>
            <a:ext cx="112105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Results - Rule Based Approach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691123" y="689927"/>
            <a:ext cx="112105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Anomaly based- Approach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465223"/>
            <a:ext cx="11210555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Workflow:</a:t>
            </a:r>
          </a:p>
          <a:p>
            <a:pPr algn="l"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 cleaning </a:t>
            </a:r>
          </a:p>
          <a:p>
            <a:pPr algn="l"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 normalization</a:t>
            </a:r>
          </a:p>
          <a:p>
            <a:pPr algn="l"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Fine-tuned Isolation Forest model development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2175" y="1509431"/>
            <a:ext cx="8964359" cy="4426617"/>
          </a:xfrm>
          <a:custGeom>
            <a:avLst/>
            <a:gdLst/>
            <a:ahLst/>
            <a:cxnLst/>
            <a:rect r="r" b="b" t="t" l="l"/>
            <a:pathLst>
              <a:path h="4426617" w="8964359">
                <a:moveTo>
                  <a:pt x="0" y="0"/>
                </a:moveTo>
                <a:lnTo>
                  <a:pt x="8964360" y="0"/>
                </a:lnTo>
                <a:lnTo>
                  <a:pt x="8964360" y="4426617"/>
                </a:lnTo>
                <a:lnTo>
                  <a:pt x="0" y="44266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50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993059" y="3275058"/>
            <a:ext cx="7609781" cy="5321979"/>
          </a:xfrm>
          <a:custGeom>
            <a:avLst/>
            <a:gdLst/>
            <a:ahLst/>
            <a:cxnLst/>
            <a:rect r="r" b="b" t="t" l="l"/>
            <a:pathLst>
              <a:path h="5321979" w="7609781">
                <a:moveTo>
                  <a:pt x="0" y="0"/>
                </a:moveTo>
                <a:lnTo>
                  <a:pt x="7609782" y="0"/>
                </a:lnTo>
                <a:lnTo>
                  <a:pt x="7609782" y="5321979"/>
                </a:lnTo>
                <a:lnTo>
                  <a:pt x="0" y="53219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87782" y="293579"/>
            <a:ext cx="112105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Results- Isolation Forest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95739" y="2846810"/>
            <a:ext cx="7165961" cy="4593381"/>
          </a:xfrm>
          <a:custGeom>
            <a:avLst/>
            <a:gdLst/>
            <a:ahLst/>
            <a:cxnLst/>
            <a:rect r="r" b="b" t="t" l="l"/>
            <a:pathLst>
              <a:path h="4593381" w="7165961">
                <a:moveTo>
                  <a:pt x="0" y="0"/>
                </a:moveTo>
                <a:lnTo>
                  <a:pt x="7165961" y="0"/>
                </a:lnTo>
                <a:lnTo>
                  <a:pt x="7165961" y="4593380"/>
                </a:lnTo>
                <a:lnTo>
                  <a:pt x="0" y="4593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949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632176" y="2570259"/>
            <a:ext cx="9036265" cy="5146482"/>
          </a:xfrm>
          <a:custGeom>
            <a:avLst/>
            <a:gdLst/>
            <a:ahLst/>
            <a:cxnLst/>
            <a:rect r="r" b="b" t="t" l="l"/>
            <a:pathLst>
              <a:path h="5146482" w="9036265">
                <a:moveTo>
                  <a:pt x="0" y="0"/>
                </a:moveTo>
                <a:lnTo>
                  <a:pt x="9036265" y="0"/>
                </a:lnTo>
                <a:lnTo>
                  <a:pt x="9036265" y="5146482"/>
                </a:lnTo>
                <a:lnTo>
                  <a:pt x="0" y="51464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87782" y="293579"/>
            <a:ext cx="112105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Results- Isolation Forest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DAGfumymC_4</dc:identifier>
  <dcterms:modified xsi:type="dcterms:W3CDTF">2011-08-01T06:04:30Z</dcterms:modified>
  <cp:revision>1</cp:revision>
  <dc:title>Prepared by group 1</dc:title>
</cp:coreProperties>
</file>

<file path=docProps/thumbnail.jpeg>
</file>